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5" r:id="rId2"/>
  </p:sldIdLst>
  <p:sldSz cx="12801600" cy="9601200" type="A3"/>
  <p:notesSz cx="6858000" cy="9144000"/>
  <p:defaultTextStyle>
    <a:defPPr>
      <a:defRPr lang="ru-RU"/>
    </a:defPPr>
    <a:lvl1pPr marL="0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39877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79756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919632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559512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99388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839265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479144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5119021" algn="l" defTabSz="1279756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740A"/>
    <a:srgbClr val="F74C07"/>
    <a:srgbClr val="F78D35"/>
    <a:srgbClr val="F67E1A"/>
    <a:srgbClr val="FB7E31"/>
    <a:srgbClr val="AFE8F3"/>
    <a:srgbClr val="F89B4E"/>
    <a:srgbClr val="98E1F0"/>
    <a:srgbClr val="79D8EB"/>
    <a:srgbClr val="F67B1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62" y="-90"/>
      </p:cViewPr>
      <p:guideLst>
        <p:guide orient="horz" pos="3024"/>
        <p:guide pos="403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756173-C894-4848-B162-5053D2C3341B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E87323-ADDE-46A9-B7F6-7D19D1504F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004900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E87323-ADDE-46A9-B7F6-7D19D1504FDD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8473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60120" y="2982600"/>
            <a:ext cx="10881360" cy="205803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0240" y="5440680"/>
            <a:ext cx="8961120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6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5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3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9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91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90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281160" y="384499"/>
            <a:ext cx="2880360" cy="819213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40080" y="384499"/>
            <a:ext cx="8427720" cy="819213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11235" y="6169661"/>
            <a:ext cx="10881360" cy="1906905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11235" y="4069402"/>
            <a:ext cx="10881360" cy="2100261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3987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79756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91963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55951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19938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83926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4791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51190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40080" y="2240285"/>
            <a:ext cx="5654040" cy="6336349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507480" y="2240285"/>
            <a:ext cx="5654040" cy="6336349"/>
          </a:xfrm>
        </p:spPr>
        <p:txBody>
          <a:bodyPr/>
          <a:lstStyle>
            <a:lvl1pPr>
              <a:defRPr sz="3700"/>
            </a:lvl1pPr>
            <a:lvl2pPr>
              <a:defRPr sz="33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9" y="2149162"/>
            <a:ext cx="5656267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877" indent="0">
              <a:buNone/>
              <a:defRPr sz="2700" b="1"/>
            </a:lvl2pPr>
            <a:lvl3pPr marL="1279756" indent="0">
              <a:buNone/>
              <a:defRPr sz="2400" b="1"/>
            </a:lvl3pPr>
            <a:lvl4pPr marL="1919632" indent="0">
              <a:buNone/>
              <a:defRPr sz="2100" b="1"/>
            </a:lvl4pPr>
            <a:lvl5pPr marL="2559512" indent="0">
              <a:buNone/>
              <a:defRPr sz="2100" b="1"/>
            </a:lvl5pPr>
            <a:lvl6pPr marL="3199388" indent="0">
              <a:buNone/>
              <a:defRPr sz="2100" b="1"/>
            </a:lvl6pPr>
            <a:lvl7pPr marL="3839265" indent="0">
              <a:buNone/>
              <a:defRPr sz="2100" b="1"/>
            </a:lvl7pPr>
            <a:lvl8pPr marL="4479144" indent="0">
              <a:buNone/>
              <a:defRPr sz="2100" b="1"/>
            </a:lvl8pPr>
            <a:lvl9pPr marL="5119021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40089" y="3044827"/>
            <a:ext cx="5656267" cy="5531804"/>
          </a:xfrm>
        </p:spPr>
        <p:txBody>
          <a:bodyPr/>
          <a:lstStyle>
            <a:lvl1pPr>
              <a:defRPr sz="33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503053" y="2149162"/>
            <a:ext cx="5658479" cy="895667"/>
          </a:xfrm>
        </p:spPr>
        <p:txBody>
          <a:bodyPr anchor="b"/>
          <a:lstStyle>
            <a:lvl1pPr marL="0" indent="0">
              <a:buNone/>
              <a:defRPr sz="3300" b="1"/>
            </a:lvl1pPr>
            <a:lvl2pPr marL="639877" indent="0">
              <a:buNone/>
              <a:defRPr sz="2700" b="1"/>
            </a:lvl2pPr>
            <a:lvl3pPr marL="1279756" indent="0">
              <a:buNone/>
              <a:defRPr sz="2400" b="1"/>
            </a:lvl3pPr>
            <a:lvl4pPr marL="1919632" indent="0">
              <a:buNone/>
              <a:defRPr sz="2100" b="1"/>
            </a:lvl4pPr>
            <a:lvl5pPr marL="2559512" indent="0">
              <a:buNone/>
              <a:defRPr sz="2100" b="1"/>
            </a:lvl5pPr>
            <a:lvl6pPr marL="3199388" indent="0">
              <a:buNone/>
              <a:defRPr sz="2100" b="1"/>
            </a:lvl6pPr>
            <a:lvl7pPr marL="3839265" indent="0">
              <a:buNone/>
              <a:defRPr sz="2100" b="1"/>
            </a:lvl7pPr>
            <a:lvl8pPr marL="4479144" indent="0">
              <a:buNone/>
              <a:defRPr sz="2100" b="1"/>
            </a:lvl8pPr>
            <a:lvl9pPr marL="5119021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503053" y="3044827"/>
            <a:ext cx="5658479" cy="5531804"/>
          </a:xfrm>
        </p:spPr>
        <p:txBody>
          <a:bodyPr/>
          <a:lstStyle>
            <a:lvl1pPr>
              <a:defRPr sz="33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9" y="382272"/>
            <a:ext cx="4211635" cy="162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5077" y="382273"/>
            <a:ext cx="7156451" cy="8194359"/>
          </a:xfrm>
        </p:spPr>
        <p:txBody>
          <a:bodyPr/>
          <a:lstStyle>
            <a:lvl1pPr>
              <a:defRPr sz="4500"/>
            </a:lvl1pPr>
            <a:lvl2pPr>
              <a:defRPr sz="3700"/>
            </a:lvl2pPr>
            <a:lvl3pPr>
              <a:defRPr sz="33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40089" y="2009141"/>
            <a:ext cx="4211635" cy="6567489"/>
          </a:xfrm>
        </p:spPr>
        <p:txBody>
          <a:bodyPr/>
          <a:lstStyle>
            <a:lvl1pPr marL="0" indent="0">
              <a:buNone/>
              <a:defRPr sz="1900"/>
            </a:lvl1pPr>
            <a:lvl2pPr marL="639877" indent="0">
              <a:buNone/>
              <a:defRPr sz="1600"/>
            </a:lvl2pPr>
            <a:lvl3pPr marL="1279756" indent="0">
              <a:buNone/>
              <a:defRPr sz="1300"/>
            </a:lvl3pPr>
            <a:lvl4pPr marL="1919632" indent="0">
              <a:buNone/>
              <a:defRPr sz="1300"/>
            </a:lvl4pPr>
            <a:lvl5pPr marL="2559512" indent="0">
              <a:buNone/>
              <a:defRPr sz="1300"/>
            </a:lvl5pPr>
            <a:lvl6pPr marL="3199388" indent="0">
              <a:buNone/>
              <a:defRPr sz="1300"/>
            </a:lvl6pPr>
            <a:lvl7pPr marL="3839265" indent="0">
              <a:buNone/>
              <a:defRPr sz="1300"/>
            </a:lvl7pPr>
            <a:lvl8pPr marL="4479144" indent="0">
              <a:buNone/>
              <a:defRPr sz="1300"/>
            </a:lvl8pPr>
            <a:lvl9pPr marL="5119021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9207" y="6720843"/>
            <a:ext cx="7680960" cy="793434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509207" y="857884"/>
            <a:ext cx="7680960" cy="5760720"/>
          </a:xfrm>
        </p:spPr>
        <p:txBody>
          <a:bodyPr/>
          <a:lstStyle>
            <a:lvl1pPr marL="0" indent="0">
              <a:buNone/>
              <a:defRPr sz="4500"/>
            </a:lvl1pPr>
            <a:lvl2pPr marL="639877" indent="0">
              <a:buNone/>
              <a:defRPr sz="3700"/>
            </a:lvl2pPr>
            <a:lvl3pPr marL="1279756" indent="0">
              <a:buNone/>
              <a:defRPr sz="3300"/>
            </a:lvl3pPr>
            <a:lvl4pPr marL="1919632" indent="0">
              <a:buNone/>
              <a:defRPr sz="2700"/>
            </a:lvl4pPr>
            <a:lvl5pPr marL="2559512" indent="0">
              <a:buNone/>
              <a:defRPr sz="2700"/>
            </a:lvl5pPr>
            <a:lvl6pPr marL="3199388" indent="0">
              <a:buNone/>
              <a:defRPr sz="2700"/>
            </a:lvl6pPr>
            <a:lvl7pPr marL="3839265" indent="0">
              <a:buNone/>
              <a:defRPr sz="2700"/>
            </a:lvl7pPr>
            <a:lvl8pPr marL="4479144" indent="0">
              <a:buNone/>
              <a:defRPr sz="2700"/>
            </a:lvl8pPr>
            <a:lvl9pPr marL="5119021" indent="0">
              <a:buNone/>
              <a:defRPr sz="27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509207" y="7514277"/>
            <a:ext cx="7680960" cy="1126806"/>
          </a:xfrm>
        </p:spPr>
        <p:txBody>
          <a:bodyPr/>
          <a:lstStyle>
            <a:lvl1pPr marL="0" indent="0">
              <a:buNone/>
              <a:defRPr sz="1900"/>
            </a:lvl1pPr>
            <a:lvl2pPr marL="639877" indent="0">
              <a:buNone/>
              <a:defRPr sz="1600"/>
            </a:lvl2pPr>
            <a:lvl3pPr marL="1279756" indent="0">
              <a:buNone/>
              <a:defRPr sz="1300"/>
            </a:lvl3pPr>
            <a:lvl4pPr marL="1919632" indent="0">
              <a:buNone/>
              <a:defRPr sz="1300"/>
            </a:lvl4pPr>
            <a:lvl5pPr marL="2559512" indent="0">
              <a:buNone/>
              <a:defRPr sz="1300"/>
            </a:lvl5pPr>
            <a:lvl6pPr marL="3199388" indent="0">
              <a:buNone/>
              <a:defRPr sz="1300"/>
            </a:lvl6pPr>
            <a:lvl7pPr marL="3839265" indent="0">
              <a:buNone/>
              <a:defRPr sz="1300"/>
            </a:lvl7pPr>
            <a:lvl8pPr marL="4479144" indent="0">
              <a:buNone/>
              <a:defRPr sz="1300"/>
            </a:lvl8pPr>
            <a:lvl9pPr marL="5119021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0080" y="384493"/>
            <a:ext cx="11521440" cy="1600200"/>
          </a:xfrm>
          <a:prstGeom prst="rect">
            <a:avLst/>
          </a:prstGeom>
        </p:spPr>
        <p:txBody>
          <a:bodyPr vert="horz" lIns="127975" tIns="63987" rIns="127975" bIns="6398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40080" y="2240285"/>
            <a:ext cx="11521440" cy="6336349"/>
          </a:xfrm>
          <a:prstGeom prst="rect">
            <a:avLst/>
          </a:prstGeom>
        </p:spPr>
        <p:txBody>
          <a:bodyPr vert="horz" lIns="127975" tIns="63987" rIns="127975" bIns="63987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40080" y="8898895"/>
            <a:ext cx="2987040" cy="511175"/>
          </a:xfrm>
          <a:prstGeom prst="rect">
            <a:avLst/>
          </a:prstGeom>
        </p:spPr>
        <p:txBody>
          <a:bodyPr vert="horz" lIns="127975" tIns="63987" rIns="127975" bIns="63987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373880" y="8898895"/>
            <a:ext cx="4053840" cy="511175"/>
          </a:xfrm>
          <a:prstGeom prst="rect">
            <a:avLst/>
          </a:prstGeom>
        </p:spPr>
        <p:txBody>
          <a:bodyPr vert="horz" lIns="127975" tIns="63987" rIns="127975" bIns="63987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174480" y="8898895"/>
            <a:ext cx="2987040" cy="511175"/>
          </a:xfrm>
          <a:prstGeom prst="rect">
            <a:avLst/>
          </a:prstGeom>
        </p:spPr>
        <p:txBody>
          <a:bodyPr vert="horz" lIns="127975" tIns="63987" rIns="127975" bIns="63987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756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908" indent="-479908" algn="l" defTabSz="1279756" rtl="0" eaLnBrk="1" latinLnBrk="0" hangingPunct="1">
        <a:spcBef>
          <a:spcPct val="20000"/>
        </a:spcBef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802" indent="-399923" algn="l" defTabSz="1279756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693" indent="-319940" algn="l" defTabSz="1279756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572" indent="-319940" algn="l" defTabSz="1279756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449" indent="-319940" algn="l" defTabSz="1279756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519328" indent="-319940" algn="l" defTabSz="12797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59204" indent="-319940" algn="l" defTabSz="12797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9081" indent="-319940" algn="l" defTabSz="12797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960" indent="-319940" algn="l" defTabSz="12797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77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756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632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512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388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839265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9144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19021" algn="l" defTabSz="1279756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31" Type="http://schemas.openxmlformats.org/officeDocument/2006/relationships/image" Target="../media/image29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Relationship Id="rId30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0446" y="3539971"/>
            <a:ext cx="6094978" cy="4700137"/>
          </a:xfrm>
          <a:prstGeom prst="rect">
            <a:avLst/>
          </a:prstGeom>
          <a:solidFill>
            <a:srgbClr val="F78D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/>
            <a:endParaRPr lang="ru-RU"/>
          </a:p>
        </p:txBody>
      </p:sp>
      <p:sp>
        <p:nvSpPr>
          <p:cNvPr id="80" name="TextBox 79"/>
          <p:cNvSpPr txBox="1"/>
          <p:nvPr/>
        </p:nvSpPr>
        <p:spPr>
          <a:xfrm>
            <a:off x="856184" y="5723858"/>
            <a:ext cx="1368152" cy="461635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Фонарик,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запас батареек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856184" y="5163290"/>
            <a:ext cx="1363746" cy="500137"/>
          </a:xfrm>
          <a:prstGeom prst="rect">
            <a:avLst/>
          </a:prstGeom>
          <a:noFill/>
        </p:spPr>
        <p:txBody>
          <a:bodyPr wrap="square" lIns="91411" tIns="0" rIns="91411" bIns="0" rtlCol="0" anchor="ctr" anchorCtr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Документы, наличные деньги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856184" y="6290784"/>
            <a:ext cx="1368152" cy="461635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Спички, зажигалки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2767913" y="5189944"/>
            <a:ext cx="1400639" cy="474752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Средства личной гигиены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2770862" y="5743302"/>
            <a:ext cx="1097068" cy="497458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Запас еды 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и воды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767913" y="6312768"/>
            <a:ext cx="1457789" cy="500137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spAutoFit/>
          </a:bodyPr>
          <a:lstStyle/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Средства связи, зарядные </a:t>
            </a:r>
          </a:p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устройства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4794315" y="5174475"/>
            <a:ext cx="1462469" cy="490221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Универсальный нож, широкий скотч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4797294" y="6350578"/>
            <a:ext cx="1531498" cy="441863"/>
          </a:xfrm>
          <a:prstGeom prst="rect">
            <a:avLst/>
          </a:prstGeom>
          <a:noFill/>
        </p:spPr>
        <p:txBody>
          <a:bodyPr wrap="square" lIns="72000" tIns="0" rIns="0" bIns="0" rtlCol="0" anchor="ctr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Маленький блокнот и карандаш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4803398" y="5763372"/>
            <a:ext cx="1453386" cy="477387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Аптечка первой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помощи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856184" y="6909261"/>
            <a:ext cx="1360266" cy="276969"/>
          </a:xfrm>
          <a:prstGeom prst="rect">
            <a:avLst/>
          </a:prstGeom>
          <a:noFill/>
        </p:spPr>
        <p:txBody>
          <a:bodyPr wrap="square" lIns="72000" tIns="45705" rIns="72000" bIns="45705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Самоспасатель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766492" y="6855622"/>
            <a:ext cx="1452469" cy="465258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Ватно-марлевые </a:t>
            </a:r>
          </a:p>
          <a:p>
            <a:pPr>
              <a:lnSpc>
                <a:spcPts val="1300"/>
              </a:lnSpc>
            </a:pP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повязки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97200" y="6884196"/>
            <a:ext cx="1531592" cy="436683"/>
          </a:xfrm>
          <a:prstGeom prst="rect">
            <a:avLst/>
          </a:prstGeom>
          <a:noFill/>
        </p:spPr>
        <p:txBody>
          <a:bodyPr wrap="square" lIns="72000" tIns="0" rIns="72000" bIns="0" rtlCol="0" anchor="ctr" anchorCtr="0">
            <a:no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Резиновые</a:t>
            </a:r>
          </a:p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перчатки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7981" y="1827995"/>
            <a:ext cx="3758591" cy="523190"/>
          </a:xfrm>
          <a:prstGeom prst="rect">
            <a:avLst/>
          </a:prstGeom>
          <a:noFill/>
          <a:ln w="38100" cap="sq" cmpd="dbl">
            <a:noFill/>
            <a:miter lim="800000"/>
          </a:ln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1. Включите </a:t>
            </a:r>
            <a:r>
              <a:rPr lang="ru-RU" sz="14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радиоприемник, телевизор </a:t>
            </a:r>
            <a:endParaRPr lang="ru-RU" sz="1400" b="1" dirty="0" smtClean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и прослушайте экстренное сообщение.</a:t>
            </a:r>
            <a:endParaRPr lang="ru-RU" sz="27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22788" y="1842939"/>
            <a:ext cx="4878812" cy="523190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3</a:t>
            </a:r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Не забудьте взять с собой «тревожный чемоданчик».</a:t>
            </a:r>
            <a:endParaRPr lang="ru-RU" sz="14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7337"/>
            <a:ext cx="12801600" cy="769411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2200" b="1" kern="500" spc="80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ИНФОРМАЦИЯ ПО ГРАЖДАНСКОЙ ОБОРОНЕ</a:t>
            </a:r>
          </a:p>
          <a:p>
            <a:pPr algn="ctr"/>
            <a:r>
              <a:rPr lang="ru-RU" sz="2200" b="1" kern="500" spc="80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ДЛЯ ЖИТЕЛЕЙ МНОГОКВАРТИРНЫХ ДОМОВ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8975" y="1404473"/>
            <a:ext cx="12832794" cy="338524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Услышав сигнал , действуйте быстро, но без паники!</a:t>
            </a:r>
            <a:endParaRPr lang="ru-RU" sz="1600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2168" y="768152"/>
            <a:ext cx="12097298" cy="58477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СИГНАЛ «ВНИМАНИЕ ВСЕМ!» </a:t>
            </a:r>
          </a:p>
          <a:p>
            <a:pPr algn="ctr"/>
            <a:r>
              <a:rPr lang="ru-RU" sz="1400" b="1" dirty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СОПРОВОЖДАЕТСЯ ВКЛЮЧЕНИЕМ СИРЕН</a:t>
            </a:r>
            <a:r>
              <a:rPr lang="ru-RU" sz="1400" b="1" dirty="0" smtClean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, ПРЕРЫВИСТЫМИ ГУДКАМИ С ПОСЛЕДУЮЩЕЙ РЕЧЕВОЙ ИНФОРМАЦИЕЙ О СИГНАЛЕ ГО</a:t>
            </a:r>
            <a:endParaRPr lang="ru-RU" sz="1400" b="1" dirty="0">
              <a:solidFill>
                <a:srgbClr val="FF000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0" y="3072408"/>
            <a:ext cx="12801600" cy="338524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ПОДГОТОВЬТЕСЬ ЗАБЛАГОВРЕМЕННО</a:t>
            </a:r>
            <a:endParaRPr lang="ru-RU" sz="1600" b="1" dirty="0">
              <a:solidFill>
                <a:schemeClr val="bg1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1392" y="8933631"/>
            <a:ext cx="6431646" cy="667570"/>
          </a:xfrm>
          <a:prstGeom prst="rect">
            <a:avLst/>
          </a:prstGeom>
          <a:noFill/>
          <a:ln>
            <a:noFill/>
          </a:ln>
        </p:spPr>
        <p:txBody>
          <a:bodyPr wrap="square" lIns="91423" tIns="0" rIns="91423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300" b="1" dirty="0" smtClean="0">
                <a:latin typeface="Bahnschrift" panose="020B0502040204020203" pitchFamily="34" charset="0"/>
                <a:cs typeface="Arial" panose="020B0604020202020204" pitchFamily="34" charset="0"/>
              </a:rPr>
              <a:t>Адрес пункта выдачи СИЗ _________________________________________</a:t>
            </a:r>
            <a:r>
              <a:rPr lang="ru-RU" sz="1300" u="sng" dirty="0" smtClean="0">
                <a:latin typeface="Bahnschrift" panose="020B0502040204020203" pitchFamily="34" charset="0"/>
                <a:cs typeface="Arial" panose="020B0604020202020204" pitchFamily="34" charset="0"/>
              </a:rPr>
              <a:t>                                                                                         </a:t>
            </a:r>
            <a:r>
              <a:rPr lang="ru-RU" sz="1300" u="sng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 .</a:t>
            </a:r>
            <a:r>
              <a:rPr lang="ru-RU" sz="1300" b="1" dirty="0" smtClean="0">
                <a:latin typeface="Bahnschrift" panose="020B0502040204020203" pitchFamily="34" charset="0"/>
                <a:cs typeface="Arial" panose="020B0604020202020204" pitchFamily="34" charset="0"/>
              </a:rPr>
              <a:t>Телефон ответственного: _________________________________________</a:t>
            </a:r>
            <a:r>
              <a:rPr lang="ru-RU" sz="1300" u="sng" dirty="0" smtClean="0">
                <a:latin typeface="Bahnschrift" panose="020B0502040204020203" pitchFamily="34" charset="0"/>
                <a:cs typeface="Arial" panose="020B0604020202020204" pitchFamily="34" charset="0"/>
              </a:rPr>
              <a:t>                                                                                           </a:t>
            </a:r>
            <a:r>
              <a:rPr lang="ru-RU" sz="1300" u="sng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4" name="Picture 5" descr="C:\Users\pavluchenko\Desktop\IMG_6420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9578" y="1720811"/>
            <a:ext cx="576000" cy="587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4" descr="C:\Users\pavluchenko\Desktop\IMG_6412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744599">
            <a:off x="117887" y="775456"/>
            <a:ext cx="634426" cy="649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Прямоугольник 34"/>
          <p:cNvSpPr/>
          <p:nvPr/>
        </p:nvSpPr>
        <p:spPr>
          <a:xfrm>
            <a:off x="6493459" y="3604704"/>
            <a:ext cx="6094978" cy="4635404"/>
          </a:xfrm>
          <a:prstGeom prst="rect">
            <a:avLst/>
          </a:prstGeom>
          <a:solidFill>
            <a:srgbClr val="F78D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TextBox 35"/>
          <p:cNvSpPr txBox="1"/>
          <p:nvPr/>
        </p:nvSpPr>
        <p:spPr>
          <a:xfrm>
            <a:off x="201391" y="3453964"/>
            <a:ext cx="6104033" cy="338524"/>
          </a:xfrm>
          <a:prstGeom prst="rect">
            <a:avLst/>
          </a:prstGeom>
          <a:solidFill>
            <a:srgbClr val="F78D35"/>
          </a:solidFill>
          <a:scene3d>
            <a:camera prst="orthographicFront"/>
            <a:lightRig rig="threePt" dir="t"/>
          </a:scene3d>
          <a:sp3d>
            <a:bevelT w="215900"/>
          </a:sp3d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«ТРЕВОЖНЫЙ ЧЕМОДАНЧИК»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139968" y="4789123"/>
            <a:ext cx="4253403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ПРИМЕРНАЯ КОМПЛЕКТАЦИЯ: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2152330" y="5179327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2152330" y="5745041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49"/>
          <p:cNvSpPr/>
          <p:nvPr/>
        </p:nvSpPr>
        <p:spPr>
          <a:xfrm>
            <a:off x="2152329" y="6299922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8" name="Прямоугольник 67"/>
          <p:cNvSpPr/>
          <p:nvPr/>
        </p:nvSpPr>
        <p:spPr>
          <a:xfrm>
            <a:off x="235703" y="5170189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9" name="Прямоугольник 68"/>
          <p:cNvSpPr/>
          <p:nvPr/>
        </p:nvSpPr>
        <p:spPr>
          <a:xfrm>
            <a:off x="235703" y="5732674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Прямоугольник 69"/>
          <p:cNvSpPr/>
          <p:nvPr/>
        </p:nvSpPr>
        <p:spPr>
          <a:xfrm>
            <a:off x="235702" y="6290784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Прямоугольник 70"/>
          <p:cNvSpPr/>
          <p:nvPr/>
        </p:nvSpPr>
        <p:spPr>
          <a:xfrm>
            <a:off x="4168554" y="5182358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Прямоугольник 71"/>
          <p:cNvSpPr/>
          <p:nvPr/>
        </p:nvSpPr>
        <p:spPr>
          <a:xfrm>
            <a:off x="4168554" y="5748072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Прямоугольник 72"/>
          <p:cNvSpPr/>
          <p:nvPr/>
        </p:nvSpPr>
        <p:spPr>
          <a:xfrm>
            <a:off x="4168553" y="6302953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TextBox 75"/>
          <p:cNvSpPr txBox="1"/>
          <p:nvPr/>
        </p:nvSpPr>
        <p:spPr>
          <a:xfrm>
            <a:off x="727731" y="2583620"/>
            <a:ext cx="4665640" cy="523190"/>
          </a:xfrm>
          <a:prstGeom prst="rect">
            <a:avLst/>
          </a:prstGeom>
          <a:noFill/>
          <a:ln w="38100" cap="sq" cmpd="dbl">
            <a:noFill/>
            <a:miter lim="800000"/>
          </a:ln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2</a:t>
            </a:r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Будьте готовы к перемещению для укрытия </a:t>
            </a:r>
          </a:p>
          <a:p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в заглубленных и иных помещениях.</a:t>
            </a:r>
            <a:endParaRPr lang="ru-RU" sz="27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7943381" y="2469320"/>
            <a:ext cx="4209218" cy="630912"/>
          </a:xfrm>
          <a:prstGeom prst="rect">
            <a:avLst/>
          </a:prstGeom>
          <a:noFill/>
          <a:ln w="38100" cap="sq" cmpd="dbl">
            <a:noFill/>
            <a:miter lim="800000"/>
          </a:ln>
        </p:spPr>
        <p:txBody>
          <a:bodyPr wrap="square" lIns="91411" tIns="45705" rIns="91411" bIns="45705" rtlCol="0">
            <a:spAutoFit/>
          </a:bodyPr>
          <a:lstStyle/>
          <a:p>
            <a:pPr>
              <a:lnSpc>
                <a:spcPts val="1400"/>
              </a:lnSpc>
            </a:pPr>
            <a:r>
              <a:rPr lang="ru-RU" sz="14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4. Покидая квартиру, отключите свет, газ, воду, отопительные приборы, закройте окна и двери.</a:t>
            </a:r>
            <a:endParaRPr lang="ru-RU" sz="27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1027" name="Picture 3" descr="C:\Users\pavluchenko\Desktop\IMG_6446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860" y="2439975"/>
            <a:ext cx="575841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TextBox 77"/>
          <p:cNvSpPr txBox="1"/>
          <p:nvPr/>
        </p:nvSpPr>
        <p:spPr>
          <a:xfrm>
            <a:off x="6493459" y="8607859"/>
            <a:ext cx="6100029" cy="993341"/>
          </a:xfrm>
          <a:prstGeom prst="rect">
            <a:avLst/>
          </a:prstGeom>
          <a:noFill/>
          <a:ln>
            <a:noFill/>
          </a:ln>
        </p:spPr>
        <p:txBody>
          <a:bodyPr wrap="square" lIns="91423" tIns="0" rIns="36000" bIns="0" rtlCol="0">
            <a:noAutofit/>
          </a:bodyPr>
          <a:lstStyle/>
          <a:p>
            <a:pPr>
              <a:lnSpc>
                <a:spcPct val="150000"/>
              </a:lnSpc>
            </a:pPr>
            <a:r>
              <a:rPr lang="ru-RU" sz="1300" b="1" dirty="0" smtClean="0">
                <a:latin typeface="Bahnschrift" panose="020B0502040204020203" pitchFamily="34" charset="0"/>
                <a:cs typeface="Times New Roman" panose="02020603050405020304" pitchFamily="18" charset="0"/>
              </a:rPr>
              <a:t>Адрес укрытия: _________________________________________________</a:t>
            </a:r>
            <a:r>
              <a:rPr lang="ru-RU" sz="1300" u="sng" dirty="0" smtClean="0">
                <a:solidFill>
                  <a:schemeClr val="bg1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.</a:t>
            </a:r>
            <a:endParaRPr lang="ru-RU" sz="1300" dirty="0" smtClean="0">
              <a:solidFill>
                <a:schemeClr val="bg1"/>
              </a:solidFill>
              <a:latin typeface="Bahnschrift" panose="020B0502040204020203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300" b="1" dirty="0" smtClean="0">
                <a:latin typeface="Bahnschrift" panose="020B0502040204020203" pitchFamily="34" charset="0"/>
                <a:cs typeface="Times New Roman" panose="02020603050405020304" pitchFamily="18" charset="0"/>
              </a:rPr>
              <a:t>ФИО ответственного _____________________________________________</a:t>
            </a:r>
            <a:r>
              <a:rPr lang="ru-RU" sz="1300" u="sng" dirty="0" smtClean="0">
                <a:latin typeface="Bahnschrift" panose="020B0502040204020203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</a:t>
            </a:r>
            <a:r>
              <a:rPr lang="ru-RU" sz="600" b="1" dirty="0" smtClean="0">
                <a:solidFill>
                  <a:schemeClr val="bg1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.</a:t>
            </a:r>
            <a:r>
              <a:rPr lang="ru-RU" sz="1300" b="1" dirty="0" smtClean="0">
                <a:latin typeface="Bahnschrift" panose="020B0502040204020203" pitchFamily="34" charset="0"/>
                <a:cs typeface="Times New Roman" panose="02020603050405020304" pitchFamily="18" charset="0"/>
              </a:rPr>
              <a:t>Телефон: _______________________________________________________</a:t>
            </a:r>
            <a:r>
              <a:rPr lang="ru-RU" sz="1300" u="sng" dirty="0" smtClean="0">
                <a:latin typeface="Bahnschrift" panose="020B0502040204020203" pitchFamily="34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</a:t>
            </a:r>
            <a:r>
              <a:rPr lang="ru-RU" sz="1300" u="sng" dirty="0" smtClean="0">
                <a:solidFill>
                  <a:schemeClr val="bg1"/>
                </a:solidFill>
                <a:latin typeface="Bahnschrift" panose="020B0502040204020203" pitchFamily="34" charset="0"/>
                <a:cs typeface="Times New Roman" panose="02020603050405020304" pitchFamily="18" charset="0"/>
              </a:rPr>
              <a:t>. </a:t>
            </a:r>
            <a:endParaRPr lang="ru-RU" sz="1300" b="1" dirty="0" smtClean="0">
              <a:solidFill>
                <a:schemeClr val="bg1"/>
              </a:solidFill>
              <a:latin typeface="Bahnschrift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"/>
            <a:ext cx="12801600" cy="9601196"/>
          </a:xfrm>
          <a:prstGeom prst="rect">
            <a:avLst/>
          </a:prstGeom>
          <a:noFill/>
          <a:ln w="50800" cmpd="sng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Прямоугольник 73"/>
          <p:cNvSpPr/>
          <p:nvPr/>
        </p:nvSpPr>
        <p:spPr>
          <a:xfrm>
            <a:off x="6559079" y="5126645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0" name="Прямоугольник 89"/>
          <p:cNvSpPr/>
          <p:nvPr/>
        </p:nvSpPr>
        <p:spPr>
          <a:xfrm>
            <a:off x="6559079" y="6164981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Прямоугольник 91"/>
          <p:cNvSpPr/>
          <p:nvPr/>
        </p:nvSpPr>
        <p:spPr>
          <a:xfrm>
            <a:off x="6559079" y="7230288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3" name="Прямоугольник 92"/>
          <p:cNvSpPr/>
          <p:nvPr/>
        </p:nvSpPr>
        <p:spPr>
          <a:xfrm>
            <a:off x="11869669" y="6692126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Прямоугольник 93"/>
          <p:cNvSpPr/>
          <p:nvPr/>
        </p:nvSpPr>
        <p:spPr>
          <a:xfrm>
            <a:off x="11877276" y="5660953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5" name="Прямоугольник 94"/>
          <p:cNvSpPr/>
          <p:nvPr/>
        </p:nvSpPr>
        <p:spPr>
          <a:xfrm>
            <a:off x="11877276" y="7722502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6" name="TextBox 95"/>
          <p:cNvSpPr txBox="1"/>
          <p:nvPr/>
        </p:nvSpPr>
        <p:spPr>
          <a:xfrm>
            <a:off x="7210877" y="5254080"/>
            <a:ext cx="5266434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1. Заранее изучи расположение ближайших мест для укрытия 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563373" y="5763904"/>
            <a:ext cx="5286370" cy="184666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2. </a:t>
            </a:r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Ни в коем случае не подходите к окнам и не пользуйтесь 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лифтом</a:t>
            </a:r>
            <a:endParaRPr lang="ru-RU" sz="12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210876" y="6267932"/>
            <a:ext cx="5266435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3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Без </a:t>
            </a:r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паники следуйте в ближайшее 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место для укрытия</a:t>
            </a:r>
            <a:endParaRPr lang="ru-RU" sz="1200" b="1" dirty="0">
              <a:solidFill>
                <a:srgbClr val="0070C0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6570993" y="6764248"/>
            <a:ext cx="5238027" cy="360040"/>
          </a:xfrm>
          <a:prstGeom prst="rect">
            <a:avLst/>
          </a:prstGeom>
          <a:solidFill>
            <a:schemeClr val="bg1"/>
          </a:solidFill>
        </p:spPr>
        <p:txBody>
          <a:bodyPr wrap="square" lIns="72000" tIns="0" rIns="72000" bIns="0" rtlCol="0">
            <a:no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4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Если услышите звук снаряда, ложитесь вниз лицом, прикрыв голову 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7210876" y="7301056"/>
            <a:ext cx="5266435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36000" tIns="45705" rIns="36000" bIns="45705" rtlCol="0">
            <a:spAutoFit/>
          </a:bodyPr>
          <a:lstStyle/>
          <a:p>
            <a:pPr algn="ctr"/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5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В целях укрытия используйте любое заглубленное пространство 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6563373" y="7825455"/>
            <a:ext cx="5286369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6</a:t>
            </a:r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. Не покидайте место укрытия, пока не объявят сигнал «ОТБОЙ!»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6493459" y="3469160"/>
            <a:ext cx="6090973" cy="338524"/>
          </a:xfrm>
          <a:prstGeom prst="rect">
            <a:avLst/>
          </a:prstGeom>
          <a:solidFill>
            <a:srgbClr val="F78D35"/>
          </a:solidFill>
          <a:scene3d>
            <a:camera prst="orthographicFront"/>
            <a:lightRig rig="threePt" dir="t"/>
          </a:scene3d>
          <a:sp3d>
            <a:bevelT w="215900"/>
          </a:sp3d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ГДЕ УКРЫТЬСЯ ОТ ОПАСНОСТИ?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08113" y="8830107"/>
            <a:ext cx="6097312" cy="692481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4" name="Прямоугольник 103"/>
          <p:cNvSpPr/>
          <p:nvPr/>
        </p:nvSpPr>
        <p:spPr>
          <a:xfrm>
            <a:off x="6514285" y="8610239"/>
            <a:ext cx="6070147" cy="912350"/>
          </a:xfrm>
          <a:prstGeom prst="rect">
            <a:avLst/>
          </a:prstGeom>
          <a:noFill/>
          <a:ln w="2857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TextBox 64"/>
          <p:cNvSpPr txBox="1"/>
          <p:nvPr/>
        </p:nvSpPr>
        <p:spPr>
          <a:xfrm>
            <a:off x="6493459" y="8302492"/>
            <a:ext cx="6094978" cy="307746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ВАЖНО ЗНАТЬ МЕСТО ДЛЯ УКРЫТИЯ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1391" y="8302493"/>
            <a:ext cx="6113935" cy="646331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0" rIns="91411" bIns="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ИНФОРМАЦИЮ О ВЫДАЧЕ СРЕДСТВ ИНДИВИДУАЛЬНОЙ ЗАЩИТЫ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можно узнать в органах местного самоуправления, ЖКХ, ТСЖ, УК:</a:t>
            </a:r>
          </a:p>
        </p:txBody>
      </p:sp>
      <p:sp>
        <p:nvSpPr>
          <p:cNvPr id="98" name="Прямоугольник 97"/>
          <p:cNvSpPr/>
          <p:nvPr/>
        </p:nvSpPr>
        <p:spPr>
          <a:xfrm>
            <a:off x="2152328" y="6859928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6" name="Прямоугольник 105"/>
          <p:cNvSpPr/>
          <p:nvPr/>
        </p:nvSpPr>
        <p:spPr>
          <a:xfrm>
            <a:off x="235701" y="6850790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7" name="Прямоугольник 106"/>
          <p:cNvSpPr/>
          <p:nvPr/>
        </p:nvSpPr>
        <p:spPr>
          <a:xfrm>
            <a:off x="4168552" y="6862959"/>
            <a:ext cx="623733" cy="48287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2" descr="C:\Users\pavluchenko\Desktop\IMG_6485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4546" y="5201777"/>
            <a:ext cx="304454" cy="434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3" descr="C:\Users\pavluchenko\Desktop\IMG_648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3251" y="5325668"/>
            <a:ext cx="319132" cy="30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pavluchenko\Desktop\IMG_6489ааа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02426" y="1774755"/>
            <a:ext cx="618618" cy="61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pavluchenko\Desktop\image-09-02-24-04-59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61907" y="2453220"/>
            <a:ext cx="612932" cy="61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pavluchenko\Desktop\IMG_6525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430" y="6302953"/>
            <a:ext cx="331738" cy="421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pavluchenko\Desktop\IMG_6530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851" y="6873577"/>
            <a:ext cx="428902" cy="423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1" name="TextBox 110"/>
          <p:cNvSpPr txBox="1"/>
          <p:nvPr/>
        </p:nvSpPr>
        <p:spPr>
          <a:xfrm>
            <a:off x="208112" y="3786138"/>
            <a:ext cx="6097311" cy="989984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>
              <a:lnSpc>
                <a:spcPts val="1400"/>
              </a:lnSpc>
            </a:pPr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«Тревожный чемоданчик» представляет собой укомплектованный рюкзак (сумку) с индивидуальным базовым набором вещей , </a:t>
            </a:r>
          </a:p>
          <a:p>
            <a:pPr algn="ctr">
              <a:lnSpc>
                <a:spcPts val="1400"/>
              </a:lnSpc>
            </a:pPr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который может обеспечить автономное существование человека </a:t>
            </a:r>
          </a:p>
          <a:p>
            <a:pPr algn="ctr">
              <a:lnSpc>
                <a:spcPts val="1400"/>
              </a:lnSpc>
            </a:pPr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в экстремальных ситуациях 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6493459" y="3797830"/>
            <a:ext cx="6094978" cy="954077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Для укрытия населения предназначены заглубленные и другие помещения подземного пространства: подвалы, цокольные этажи, тоннели, подземные переходы и паркинги, гаражи, погреба, подполья, щели открытые и перекрытые</a:t>
            </a:r>
            <a:endParaRPr lang="ru-RU" sz="1400" b="1" dirty="0">
              <a:solidFill>
                <a:schemeClr val="bg1"/>
              </a:solidFill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7481971" y="4791141"/>
            <a:ext cx="4253403" cy="276969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70C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ПОРЯДОК ДЕЙСТВИЙ:</a:t>
            </a:r>
          </a:p>
        </p:txBody>
      </p:sp>
      <p:pic>
        <p:nvPicPr>
          <p:cNvPr id="15" name="Picture 5" descr="C:\Users\pavluchenko\Desktop\ааа.pn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7466" y="5185523"/>
            <a:ext cx="318351" cy="439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" descr="C:\Users\pavluchenko\Desktop\паап.pn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58858" y="5254606"/>
            <a:ext cx="288032" cy="387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pavluchenko\Desktop\IMG_6566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2614359">
            <a:off x="2220392" y="6866452"/>
            <a:ext cx="484976" cy="425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pavluchenko\Desktop\IMG_6558.PN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5862" y="6306579"/>
            <a:ext cx="264498" cy="44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pavluchenko\Desktop\IMG_6560.PNG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440360" y="6312770"/>
            <a:ext cx="328017" cy="462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C:\Users\pavluchenko\Desktop\IMG_6564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0435" y="5193012"/>
            <a:ext cx="477238" cy="445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7" descr="C:\Users\pavluchenko\Desktop\IMG_6569.PNG"/>
          <p:cNvPicPr>
            <a:picLocks noChangeAspect="1" noChangeArrowheads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5901" y="5781444"/>
            <a:ext cx="504855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pavluchenko\Desktop\IMG_6567.PNG"/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180861" y="6905650"/>
            <a:ext cx="611423" cy="404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5" name="Picture 11" descr="C:\Users\pavluchenko\Desktop\IMG_6441.PNG"/>
          <p:cNvPicPr>
            <a:picLocks noChangeAspect="1" noChangeArrowheads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1638" y="5720541"/>
            <a:ext cx="522859" cy="483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C:\Users\pavluchenko\Desktop\IMG_6570.PNG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0560" y="6312770"/>
            <a:ext cx="457559" cy="482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pavluchenko\Desktop\IMG_6554.PNG"/>
          <p:cNvPicPr>
            <a:picLocks noChangeAspect="1" noChangeArrowheads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3727" y="5753473"/>
            <a:ext cx="167036" cy="379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6" descr="C:\Users\pavluchenko\Desktop\нггш.png"/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9930" y="5844338"/>
            <a:ext cx="263343" cy="259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5" descr="C:\Users\pavluchenko\Desktop\оооом.png"/>
          <p:cNvPicPr>
            <a:picLocks noChangeAspect="1" noChangeArrowheads="1"/>
          </p:cNvPicPr>
          <p:nvPr/>
        </p:nvPicPr>
        <p:blipFill>
          <a:blip r:embed="rId2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436232">
            <a:off x="2270028" y="5927647"/>
            <a:ext cx="507733" cy="38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4" descr="C:\Users\pavluchenko\Desktop\папап.png"/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63228" y="7753583"/>
            <a:ext cx="451828" cy="428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91" name="TextBox 90"/>
          <p:cNvSpPr txBox="1"/>
          <p:nvPr/>
        </p:nvSpPr>
        <p:spPr>
          <a:xfrm>
            <a:off x="6610111" y="5254080"/>
            <a:ext cx="528235" cy="184636"/>
          </a:xfrm>
          <a:prstGeom prst="rect">
            <a:avLst/>
          </a:prstGeom>
          <a:solidFill>
            <a:srgbClr val="00B0F0"/>
          </a:solidFill>
          <a:ln w="15875" cmpd="thickThin">
            <a:solidFill>
              <a:schemeClr val="tx2"/>
            </a:solidFill>
          </a:ln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6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УКРЫТИЕ</a:t>
            </a:r>
          </a:p>
        </p:txBody>
      </p:sp>
      <p:sp>
        <p:nvSpPr>
          <p:cNvPr id="29" name="Стрелка вправо 28"/>
          <p:cNvSpPr/>
          <p:nvPr/>
        </p:nvSpPr>
        <p:spPr>
          <a:xfrm>
            <a:off x="6735612" y="5487649"/>
            <a:ext cx="28803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2" name="Picture 4" descr="C:\Users\pavluchenko\Desktop\па.png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78658" y="7237444"/>
            <a:ext cx="638204" cy="588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5" name="Стрелка вправо 114"/>
          <p:cNvSpPr/>
          <p:nvPr/>
        </p:nvSpPr>
        <p:spPr>
          <a:xfrm rot="5400000">
            <a:off x="6819104" y="7411959"/>
            <a:ext cx="169707" cy="457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flipV="1">
            <a:off x="11885758" y="7073458"/>
            <a:ext cx="591553" cy="12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2" name="Picture 6" descr="C:\Users\pavluchenko\Desktop\IMG_6613 — копия.PNG"/>
          <p:cNvPicPr>
            <a:picLocks noChangeAspect="1" noChangeArrowheads="1"/>
          </p:cNvPicPr>
          <p:nvPr/>
        </p:nvPicPr>
        <p:blipFill>
          <a:blip r:embed="rId2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45416" y="5641105"/>
            <a:ext cx="570530" cy="50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9" name="Picture 4" descr="C:\Users\pavluchenko\Desktop\IMG_6612 — копия.PNG"/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935694" y="5704405"/>
            <a:ext cx="217102" cy="4394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C:\Users\pavluchenko\Desktop\ппрррр.png"/>
          <p:cNvPicPr>
            <a:picLocks noChangeAspect="1" noChangeArrowheads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69669" y="6790949"/>
            <a:ext cx="651811" cy="311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pavluchenko\Desktop\6666.png"/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41699" y="6096744"/>
            <a:ext cx="562523" cy="538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6" name="TextBox 115"/>
          <p:cNvSpPr txBox="1"/>
          <p:nvPr/>
        </p:nvSpPr>
        <p:spPr>
          <a:xfrm>
            <a:off x="219180" y="7400433"/>
            <a:ext cx="6094977" cy="307746"/>
          </a:xfrm>
          <a:prstGeom prst="rect">
            <a:avLst/>
          </a:prstGeom>
          <a:solidFill>
            <a:srgbClr val="00B0F0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БЕРИТЕ ТО, БЕЗ ЧЕГО НЕ СМОЖЕТЕ ОБОЙТИСЬ 48 ЧАСОВ!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219180" y="7753583"/>
            <a:ext cx="6067726" cy="461635"/>
          </a:xfrm>
          <a:prstGeom prst="rect">
            <a:avLst/>
          </a:prstGeom>
          <a:solidFill>
            <a:schemeClr val="bg1"/>
          </a:solidFill>
        </p:spPr>
        <p:txBody>
          <a:bodyPr wrap="square" lIns="91411" tIns="45705" rIns="91411" bIns="45705" rtlCol="0">
            <a:spAutoFit/>
          </a:bodyPr>
          <a:lstStyle/>
          <a:p>
            <a:pPr algn="ctr"/>
            <a:r>
              <a:rPr lang="ru-RU" sz="1200" b="1" dirty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Внимание! Не берите с собой взрывоопасные, </a:t>
            </a:r>
          </a:p>
          <a:p>
            <a:pPr algn="ctr"/>
            <a:r>
              <a:rPr lang="ru-RU" sz="1200" b="1" dirty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горючие и имеющие неприятный запах жидкости и </a:t>
            </a:r>
            <a:r>
              <a:rPr lang="ru-RU" sz="1200" b="1" dirty="0" smtClean="0">
                <a:solidFill>
                  <a:srgbClr val="FF0000"/>
                </a:solidFill>
                <a:latin typeface="Bahnschrift" panose="020B0502040204020203" pitchFamily="34" charset="0"/>
                <a:cs typeface="Arial" panose="020B0604020202020204" pitchFamily="34" charset="0"/>
              </a:rPr>
              <a:t>предметы!</a:t>
            </a:r>
          </a:p>
        </p:txBody>
      </p:sp>
      <p:pic>
        <p:nvPicPr>
          <p:cNvPr id="25" name="Picture 2" descr="C:\Users\pavluchenko\Desktop\MGTs7c_qrcode.png"/>
          <p:cNvPicPr>
            <a:picLocks noChangeAspect="1" noChangeArrowheads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86751" y="1774755"/>
            <a:ext cx="1008112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12" name="TextBox 111"/>
          <p:cNvSpPr txBox="1"/>
          <p:nvPr/>
        </p:nvSpPr>
        <p:spPr>
          <a:xfrm>
            <a:off x="5608712" y="2706730"/>
            <a:ext cx="1800200" cy="276969"/>
          </a:xfrm>
          <a:prstGeom prst="rect">
            <a:avLst/>
          </a:prstGeom>
          <a:noFill/>
        </p:spPr>
        <p:txBody>
          <a:bodyPr wrap="square" lIns="91411" tIns="45705" rIns="91411" bIns="45705" rtlCol="0">
            <a:spAutoFit/>
          </a:bodyPr>
          <a:lstStyle/>
          <a:p>
            <a:r>
              <a:rPr lang="ru-RU" sz="1200" dirty="0" smtClean="0">
                <a:latin typeface="Bahnschrift" panose="020B0502040204020203" pitchFamily="34" charset="0"/>
                <a:cs typeface="Arial" panose="020B0604020202020204" pitchFamily="34" charset="0"/>
              </a:rPr>
              <a:t>Скачай на телефон</a:t>
            </a:r>
            <a:endParaRPr lang="ru-RU" sz="1200" dirty="0">
              <a:latin typeface="Bahnschrift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8" name="Прямоугольник 117"/>
          <p:cNvSpPr/>
          <p:nvPr/>
        </p:nvSpPr>
        <p:spPr>
          <a:xfrm>
            <a:off x="0" y="0"/>
            <a:ext cx="12801600" cy="10297340"/>
          </a:xfrm>
          <a:prstGeom prst="rect">
            <a:avLst/>
          </a:prstGeom>
          <a:noFill/>
          <a:ln w="50800" cmpd="sng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450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3753</TotalTime>
  <Words>358</Words>
  <Application>Microsoft Office PowerPoint</Application>
  <PresentationFormat>A3 (297x420 мм)</PresentationFormat>
  <Paragraphs>56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Ведущий специалист-эксперт - Павлюченко А.С.</dc:creator>
  <cp:lastModifiedBy>Sokur.E.L</cp:lastModifiedBy>
  <cp:revision>192</cp:revision>
  <cp:lastPrinted>2024-02-20T07:07:22Z</cp:lastPrinted>
  <dcterms:created xsi:type="dcterms:W3CDTF">2024-02-05T00:16:47Z</dcterms:created>
  <dcterms:modified xsi:type="dcterms:W3CDTF">2024-03-10T23:08:03Z</dcterms:modified>
</cp:coreProperties>
</file>